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99135"/>
            <a:ext cx="9144000" cy="1262380"/>
          </a:xfrm>
        </p:spPr>
        <p:txBody>
          <a:bodyPr/>
          <a:lstStyle/>
          <a:p>
            <a:r>
              <a:rPr lang="en-US" dirty="0"/>
              <a:t>Drug Classification</a:t>
            </a:r>
            <a:endParaRPr lang="en-US" dirty="0"/>
          </a:p>
        </p:txBody>
      </p:sp>
      <p:sp>
        <p:nvSpPr>
          <p:cNvPr id="3" name="Subtitle 2"/>
          <p:cNvSpPr>
            <a:spLocks noGrp="1"/>
          </p:cNvSpPr>
          <p:nvPr>
            <p:ph type="subTitle" idx="1"/>
          </p:nvPr>
        </p:nvSpPr>
        <p:spPr/>
        <p:txBody>
          <a:bodyPr/>
          <a:lstStyle/>
          <a:p>
            <a:endParaRPr lang="en-US"/>
          </a:p>
        </p:txBody>
      </p:sp>
      <p:pic>
        <p:nvPicPr>
          <p:cNvPr id="5" name="Picture 4" descr="IMG_20230507_110351[2]"/>
          <p:cNvPicPr>
            <a:picLocks noChangeAspect="1"/>
          </p:cNvPicPr>
          <p:nvPr/>
        </p:nvPicPr>
        <p:blipFill>
          <a:blip r:embed="rId1"/>
          <a:stretch>
            <a:fillRect/>
          </a:stretch>
        </p:blipFill>
        <p:spPr>
          <a:xfrm>
            <a:off x="1790700" y="1828800"/>
            <a:ext cx="8175625" cy="4508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p:txBody>
          <a:bodyPr>
            <a:normAutofit/>
          </a:bodyPr>
          <a:p>
            <a:pPr marL="0" indent="0">
              <a:buNone/>
            </a:pPr>
            <a:r>
              <a:rPr lang="en-US"/>
              <a:t>#</a:t>
            </a:r>
            <a:r>
              <a:rPr lang="en-US" sz="2000"/>
              <a:t>Blood Pressure distribution based on Cholesterol</a:t>
            </a:r>
            <a:endParaRPr lang="en-US" sz="2000"/>
          </a:p>
          <a:p>
            <a:r>
              <a:rPr lang="en-US" sz="2000"/>
              <a:t>pd.crosstab(data.BP,data.Cholesterol).plot(kind="bar",figsize=(15,6),color=['#6929c4','#1192e8'])</a:t>
            </a:r>
            <a:endParaRPr lang="en-US" sz="2000"/>
          </a:p>
          <a:p>
            <a:r>
              <a:rPr lang="en-US" sz="2000"/>
              <a:t>plt.title('Blood Pressure distribution based on Cholesterol')</a:t>
            </a:r>
            <a:endParaRPr lang="en-US" sz="2000"/>
          </a:p>
          <a:p>
            <a:r>
              <a:rPr lang="en-US" sz="2000"/>
              <a:t>plt.xlabel('Blood Pressure')</a:t>
            </a:r>
            <a:endParaRPr lang="en-US" sz="2000"/>
          </a:p>
          <a:p>
            <a:r>
              <a:rPr lang="en-US" sz="2000"/>
              <a:t>plt.xticks(rotation=0)</a:t>
            </a:r>
            <a:endParaRPr lang="en-US" sz="2000"/>
          </a:p>
          <a:p>
            <a:r>
              <a:rPr lang="en-US" sz="2000"/>
              <a:t>plt.ylabel('Frequency')</a:t>
            </a:r>
            <a:endParaRPr lang="en-US" sz="2000"/>
          </a:p>
          <a:p>
            <a:r>
              <a:rPr lang="en-US" sz="2000"/>
              <a:t>plt.show()</a:t>
            </a:r>
            <a:endParaRPr lang="en-US" sz="2000"/>
          </a:p>
        </p:txBody>
      </p:sp>
      <p:pic>
        <p:nvPicPr>
          <p:cNvPr id="5" name="Content Placeholder 4" descr="IMG_20230507_111224[1]"/>
          <p:cNvPicPr>
            <a:picLocks noChangeAspect="1"/>
          </p:cNvPicPr>
          <p:nvPr>
            <p:ph sz="half" idx="2"/>
          </p:nvPr>
        </p:nvPicPr>
        <p:blipFill>
          <a:blip r:embed="rId1"/>
          <a:stretch>
            <a:fillRect/>
          </a:stretch>
        </p:blipFill>
        <p:spPr>
          <a:xfrm>
            <a:off x="6172200" y="2629535"/>
            <a:ext cx="5181600" cy="35477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408305"/>
            <a:ext cx="10515600" cy="1325563"/>
          </a:xfrm>
        </p:spPr>
        <p:txBody>
          <a:bodyPr>
            <a:normAutofit/>
          </a:bodyPr>
          <a:p>
            <a:r>
              <a:rPr lang="en-US" sz="2665"/>
              <a:t>LabelEncoding of Target variable converting target categorical varaiable to numeric.</a:t>
            </a:r>
            <a:endParaRPr lang="en-US" sz="2665"/>
          </a:p>
        </p:txBody>
      </p:sp>
      <p:sp>
        <p:nvSpPr>
          <p:cNvPr id="4" name="Content Placeholder 3"/>
          <p:cNvSpPr>
            <a:spLocks noGrp="1"/>
          </p:cNvSpPr>
          <p:nvPr>
            <p:ph sz="half" idx="2"/>
          </p:nvPr>
        </p:nvSpPr>
        <p:spPr>
          <a:xfrm>
            <a:off x="838200" y="1508125"/>
            <a:ext cx="10515600" cy="5160645"/>
          </a:xfrm>
        </p:spPr>
        <p:txBody>
          <a:bodyPr>
            <a:normAutofit fontScale="40000"/>
          </a:bodyPr>
          <a:p>
            <a:r>
              <a:rPr lang="en-US"/>
              <a:t># replace 'drugA' with zero</a:t>
            </a:r>
            <a:endParaRPr lang="en-US"/>
          </a:p>
          <a:p>
            <a:r>
              <a:rPr lang="en-US"/>
              <a:t>data['Drug'] = data['Drug'].replace('drugA', 0)</a:t>
            </a:r>
            <a:endParaRPr lang="en-US"/>
          </a:p>
          <a:p>
            <a:r>
              <a:rPr lang="en-US"/>
              <a:t># replace 'drugB' with one</a:t>
            </a:r>
            <a:endParaRPr lang="en-US"/>
          </a:p>
          <a:p>
            <a:r>
              <a:rPr lang="en-US"/>
              <a:t>data['Drug'] = data['Drug'].replace('drugB', 1)</a:t>
            </a:r>
            <a:endParaRPr lang="en-US"/>
          </a:p>
          <a:p>
            <a:r>
              <a:rPr lang="en-US"/>
              <a:t># replace 'drugC' with two</a:t>
            </a:r>
            <a:endParaRPr lang="en-US"/>
          </a:p>
          <a:p>
            <a:r>
              <a:rPr lang="en-US"/>
              <a:t>data['Drug'] = data['Drug'].replace('drugC', 2)</a:t>
            </a:r>
            <a:endParaRPr lang="en-US"/>
          </a:p>
          <a:p>
            <a:r>
              <a:rPr lang="en-US"/>
              <a:t># replace 'drugX' with one</a:t>
            </a:r>
            <a:endParaRPr lang="en-US"/>
          </a:p>
          <a:p>
            <a:r>
              <a:rPr lang="en-US"/>
              <a:t>data['Drug'] = data['Drug'].replace('drugX', 3)</a:t>
            </a:r>
            <a:endParaRPr lang="en-US"/>
          </a:p>
          <a:p>
            <a:r>
              <a:rPr lang="en-US"/>
              <a:t># replace 'DrugY' with one</a:t>
            </a:r>
            <a:endParaRPr lang="en-US"/>
          </a:p>
          <a:p>
            <a:r>
              <a:rPr lang="en-US"/>
              <a:t>data['Drug'] = data['Drug'].replace('DrugY', 4)</a:t>
            </a:r>
            <a:endParaRPr lang="en-US"/>
          </a:p>
          <a:p>
            <a:r>
              <a:rPr lang="en-US"/>
              <a:t>data.head()</a:t>
            </a:r>
            <a:endParaRPr lang="en-US"/>
          </a:p>
          <a:p>
            <a:r>
              <a:rPr lang="en-US"/>
              <a:t>categorical=[]</a:t>
            </a:r>
            <a:endParaRPr lang="en-US"/>
          </a:p>
          <a:p>
            <a:r>
              <a:rPr lang="en-US"/>
              <a:t>for column in data:   </a:t>
            </a:r>
            <a:endParaRPr lang="en-US"/>
          </a:p>
          <a:p>
            <a:r>
              <a:rPr lang="en-US"/>
              <a:t>     if is_string_dtype(data[column]):</a:t>
            </a:r>
            <a:endParaRPr lang="en-US"/>
          </a:p>
          <a:p>
            <a:r>
              <a:rPr lang="en-US"/>
              <a:t>          categorical.append(column)</a:t>
            </a:r>
            <a:endParaRPr lang="en-US"/>
          </a:p>
          <a:p>
            <a:r>
              <a:rPr lang="en-US"/>
              <a:t>data_cat = data[categorical]</a:t>
            </a:r>
            <a:endParaRPr lang="en-US"/>
          </a:p>
          <a:p>
            <a:r>
              <a:rPr lang="en-US"/>
              <a:t>data_num = data.drop(categorical, axis = 1)</a:t>
            </a:r>
            <a:endParaRPr lang="en-US"/>
          </a:p>
          <a:p>
            <a:pPr marL="0" indent="0">
              <a:buNone/>
            </a:pPr>
            <a:endParaRPr lang="en-US"/>
          </a:p>
          <a:p>
            <a:endParaRPr lang="en-US"/>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t>Dummy </a:t>
            </a:r>
            <a:r>
              <a:rPr lang="en-US" sz="4000"/>
              <a:t>encode </a:t>
            </a:r>
            <a:r>
              <a:rPr lang="en-US"/>
              <a:t>the categorical variables</a:t>
            </a:r>
            <a:endParaRPr lang="en-US"/>
          </a:p>
        </p:txBody>
      </p:sp>
      <p:sp>
        <p:nvSpPr>
          <p:cNvPr id="3" name="Content Placeholder 2"/>
          <p:cNvSpPr>
            <a:spLocks noGrp="1"/>
          </p:cNvSpPr>
          <p:nvPr>
            <p:ph sz="half" idx="1"/>
          </p:nvPr>
        </p:nvSpPr>
        <p:spPr>
          <a:xfrm>
            <a:off x="838200" y="1297940"/>
            <a:ext cx="10515600" cy="5412105"/>
          </a:xfrm>
        </p:spPr>
        <p:txBody>
          <a:bodyPr>
            <a:normAutofit fontScale="40000"/>
          </a:bodyPr>
          <a:p>
            <a:r>
              <a:rPr lang="en-US"/>
              <a:t># Label encoding is converting the labels into numeric form so as to convert them into machine readble form</a:t>
            </a:r>
            <a:endParaRPr lang="en-US"/>
          </a:p>
          <a:p>
            <a:r>
              <a:rPr lang="en-US"/>
              <a:t># print the first five observations of the 'df_cat'</a:t>
            </a:r>
            <a:endParaRPr lang="en-US"/>
          </a:p>
          <a:p>
            <a:r>
              <a:rPr lang="en-US"/>
              <a:t>data_cat.head()</a:t>
            </a:r>
            <a:endParaRPr lang="en-US"/>
          </a:p>
          <a:p>
            <a:r>
              <a:rPr lang="en-US"/>
              <a:t># use 'get_dummies()' from pandas to create dummy variables</a:t>
            </a:r>
            <a:endParaRPr lang="en-US"/>
          </a:p>
          <a:p>
            <a:r>
              <a:rPr lang="en-US"/>
              <a:t># use 'drop_first = True' to create (n-1) dummy variables</a:t>
            </a:r>
            <a:endParaRPr lang="en-US"/>
          </a:p>
          <a:p>
            <a:r>
              <a:rPr lang="en-US"/>
              <a:t>data_cat_dummies = pd.get_dummies(data_cat)</a:t>
            </a:r>
            <a:endParaRPr lang="en-US"/>
          </a:p>
          <a:p>
            <a:r>
              <a:rPr lang="en-US"/>
              <a:t>data_cat_dummies.head()</a:t>
            </a:r>
            <a:endParaRPr lang="en-US"/>
          </a:p>
          <a:p>
            <a:r>
              <a:rPr lang="en-US"/>
              <a:t># concat the dummy variables with numeric features to create a dataframe of all independent variables</a:t>
            </a:r>
            <a:endParaRPr lang="en-US"/>
          </a:p>
          <a:p>
            <a:r>
              <a:rPr lang="en-US"/>
              <a:t># 'axis=1' concats the dataframes along columns </a:t>
            </a:r>
            <a:endParaRPr lang="en-US"/>
          </a:p>
          <a:p>
            <a:r>
              <a:rPr lang="en-US"/>
              <a:t>data_dummy = pd.concat([data_num, data_cat_dummies], axis=1)</a:t>
            </a:r>
            <a:endParaRPr lang="en-US"/>
          </a:p>
          <a:p>
            <a:r>
              <a:rPr lang="en-US"/>
              <a:t># display first five observations of the dummy dataframe</a:t>
            </a:r>
            <a:endParaRPr lang="en-US"/>
          </a:p>
          <a:p>
            <a:r>
              <a:rPr lang="en-US"/>
              <a:t>data_dummy.head()</a:t>
            </a:r>
            <a:endParaRPr lang="en-US"/>
          </a:p>
          <a:p>
            <a:r>
              <a:rPr lang="en-US"/>
              <a:t># select only the target variable 'Drug' and store it in dataframe 'y'</a:t>
            </a:r>
            <a:endParaRPr lang="en-US"/>
          </a:p>
          <a:p>
            <a:r>
              <a:rPr lang="en-US"/>
              <a:t>y = pd.DataFrame(data_dummy['Drug'])</a:t>
            </a:r>
            <a:endParaRPr lang="en-US"/>
          </a:p>
          <a:p>
            <a:r>
              <a:rPr lang="en-US"/>
              <a:t>#Now, use this 'y' as a target variable to build the classification models.</a:t>
            </a:r>
            <a:endParaRPr lang="en-US"/>
          </a:p>
          <a:p>
            <a:r>
              <a:rPr lang="en-US"/>
              <a:t>X = data_dummy.drop('Drug',axis = 1)</a:t>
            </a:r>
            <a:endParaRPr lang="en-US"/>
          </a:p>
          <a:p>
            <a:r>
              <a:rPr lang="en-US"/>
              <a:t>X.head()</a:t>
            </a:r>
            <a:endParaRPr lang="en-US"/>
          </a:p>
          <a:p>
            <a:r>
              <a:rPr lang="en-US"/>
              <a:t>#Use this 'X' as a set of predictors to build the classification models.</a:t>
            </a:r>
            <a:endParaRPr lang="en-US"/>
          </a:p>
          <a:p>
            <a:endParaRPr lang="en-US"/>
          </a:p>
          <a:p>
            <a:endParaRPr lang="en-US"/>
          </a:p>
          <a:p>
            <a:endParaRPr lang="en-US"/>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Standardize data:</a:t>
            </a:r>
            <a:endParaRPr lang="en-US"/>
          </a:p>
        </p:txBody>
      </p:sp>
      <p:sp>
        <p:nvSpPr>
          <p:cNvPr id="3" name="Content Placeholder 2"/>
          <p:cNvSpPr>
            <a:spLocks noGrp="1"/>
          </p:cNvSpPr>
          <p:nvPr>
            <p:ph sz="half" idx="1"/>
          </p:nvPr>
        </p:nvSpPr>
        <p:spPr>
          <a:xfrm>
            <a:off x="838200" y="1691640"/>
            <a:ext cx="10516235" cy="4485640"/>
          </a:xfrm>
        </p:spPr>
        <p:txBody>
          <a:bodyPr>
            <a:normAutofit fontScale="60000"/>
          </a:bodyPr>
          <a:p>
            <a:r>
              <a:rPr lang="en-US"/>
              <a:t>from sklearn.preprocessing import StandardScaler</a:t>
            </a:r>
            <a:endParaRPr lang="en-US"/>
          </a:p>
          <a:p>
            <a:r>
              <a:rPr lang="en-US"/>
              <a:t>scaler = StandardScaler()</a:t>
            </a:r>
            <a:endParaRPr lang="en-US"/>
          </a:p>
          <a:p>
            <a:r>
              <a:rPr lang="en-US"/>
              <a:t>scaler.fit(X)</a:t>
            </a:r>
            <a:endParaRPr lang="en-US"/>
          </a:p>
          <a:p>
            <a:r>
              <a:rPr lang="en-US"/>
              <a:t>X = scaler.fit_transform(X)</a:t>
            </a:r>
            <a:endParaRPr lang="en-US"/>
          </a:p>
          <a:p>
            <a:r>
              <a:rPr lang="en-US"/>
              <a:t># create a generalized function to calculate the metrics values for test set</a:t>
            </a:r>
            <a:endParaRPr lang="en-US"/>
          </a:p>
          <a:p>
            <a:r>
              <a:rPr lang="en-US"/>
              <a:t>def get_test_report(model):</a:t>
            </a:r>
            <a:endParaRPr lang="en-US"/>
          </a:p>
          <a:p>
            <a:r>
              <a:rPr lang="en-US"/>
              <a:t>     # return the performace measures on test set</a:t>
            </a:r>
            <a:endParaRPr lang="en-US"/>
          </a:p>
          <a:p>
            <a:r>
              <a:rPr lang="en-US"/>
              <a:t>    return(classification_report(y_test, y_pred))</a:t>
            </a:r>
            <a:endParaRPr lang="en-US"/>
          </a:p>
          <a:p>
            <a:r>
              <a:rPr lang="en-US"/>
              <a:t># create a generalized function to calculate the metrics values for test set</a:t>
            </a:r>
            <a:endParaRPr lang="en-US"/>
          </a:p>
          <a:p>
            <a:r>
              <a:rPr lang="en-US"/>
              <a:t>def kappa_score(model):</a:t>
            </a:r>
            <a:endParaRPr lang="en-US"/>
          </a:p>
          <a:p>
            <a:r>
              <a:rPr lang="en-US"/>
              <a:t>     # return the kappa score on test set</a:t>
            </a:r>
            <a:endParaRPr lang="en-US"/>
          </a:p>
          <a:p>
            <a:r>
              <a:rPr lang="en-US"/>
              <a:t>    return(cohen_kappa_score(y_test, y_pred))</a:t>
            </a:r>
            <a:endParaRPr lang="en-US"/>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1.Logistic Regression </a:t>
            </a:r>
            <a:endParaRPr lang="en-US"/>
          </a:p>
        </p:txBody>
      </p:sp>
      <p:sp>
        <p:nvSpPr>
          <p:cNvPr id="3" name="Content Placeholder 2"/>
          <p:cNvSpPr>
            <a:spLocks noGrp="1"/>
          </p:cNvSpPr>
          <p:nvPr>
            <p:ph sz="half" idx="1"/>
          </p:nvPr>
        </p:nvSpPr>
        <p:spPr>
          <a:xfrm>
            <a:off x="838200" y="1381125"/>
            <a:ext cx="10515600" cy="5253355"/>
          </a:xfrm>
        </p:spPr>
        <p:txBody>
          <a:bodyPr>
            <a:normAutofit fontScale="40000"/>
          </a:bodyPr>
          <a:p>
            <a:r>
              <a:rPr lang="en-US"/>
              <a:t>Logistic regression is one of the techniques used for classification. The estimates of the parameters are obtained by maximizing the likelihood function.</a:t>
            </a:r>
            <a:endParaRPr lang="en-US"/>
          </a:p>
          <a:p>
            <a:r>
              <a:rPr lang="en-US"/>
              <a:t>X_train, X_test, y_train, y_test = train_test_split(X, y, test_size = 0.30, random_state = 10)</a:t>
            </a:r>
            <a:endParaRPr lang="en-US"/>
          </a:p>
          <a:p>
            <a:r>
              <a:rPr lang="en-US"/>
              <a:t>print("X_train",X_train.shape)</a:t>
            </a:r>
            <a:endParaRPr lang="en-US"/>
          </a:p>
          <a:p>
            <a:r>
              <a:rPr lang="en-US"/>
              <a:t>print("y_train",y_train.shape)</a:t>
            </a:r>
            <a:endParaRPr lang="en-US"/>
          </a:p>
          <a:p>
            <a:r>
              <a:rPr lang="en-US"/>
              <a:t>print("X_test",X_test.shape)</a:t>
            </a:r>
            <a:endParaRPr lang="en-US"/>
          </a:p>
          <a:p>
            <a:r>
              <a:rPr lang="en-US"/>
              <a:t>print("y_test",y_test.shape)</a:t>
            </a:r>
            <a:endParaRPr lang="en-US"/>
          </a:p>
          <a:p>
            <a:r>
              <a:rPr lang="en-US"/>
              <a:t>Logit_Model = LogisticRegression()</a:t>
            </a:r>
            <a:endParaRPr lang="en-US"/>
          </a:p>
          <a:p>
            <a:r>
              <a:rPr lang="en-US"/>
              <a:t>Logit_Model.fit(X_train,y_train)</a:t>
            </a:r>
            <a:endParaRPr lang="en-US"/>
          </a:p>
          <a:p>
            <a:r>
              <a:rPr lang="en-US"/>
              <a:t>y_pred = Logit_Model.predict(X_test)</a:t>
            </a:r>
            <a:endParaRPr lang="en-US"/>
          </a:p>
          <a:p>
            <a:r>
              <a:rPr lang="en-US"/>
              <a:t>y_pred</a:t>
            </a:r>
            <a:endParaRPr lang="en-US"/>
          </a:p>
          <a:p>
            <a:r>
              <a:rPr lang="en-US"/>
              <a:t>from sklearn.metrics import classification_report, accuracy_score</a:t>
            </a:r>
            <a:endParaRPr lang="en-US"/>
          </a:p>
          <a:p>
            <a:r>
              <a:rPr lang="en-US"/>
              <a:t>Score = accuracy_score(y_test,y_pred)</a:t>
            </a:r>
            <a:endParaRPr lang="en-US"/>
          </a:p>
          <a:p>
            <a:r>
              <a:rPr lang="en-US"/>
              <a:t>Score is 0.9166666</a:t>
            </a:r>
            <a:endParaRPr lang="en-US"/>
          </a:p>
          <a:p>
            <a:r>
              <a:rPr lang="en-US"/>
              <a:t>test_report = get_test_report(Logit_Model)</a:t>
            </a:r>
            <a:endParaRPr lang="en-US"/>
          </a:p>
          <a:p>
            <a:r>
              <a:rPr lang="en-US"/>
              <a:t># print the performace measures</a:t>
            </a:r>
            <a:endParaRPr lang="en-US"/>
          </a:p>
          <a:p>
            <a:r>
              <a:rPr lang="en-US"/>
              <a:t>print(test_report)</a:t>
            </a:r>
            <a:endParaRPr lang="en-US"/>
          </a:p>
          <a:p>
            <a:r>
              <a:rPr lang="en-US"/>
              <a:t>kappa_value = kappa_score(Logit_Model)</a:t>
            </a:r>
            <a:endParaRPr lang="en-US"/>
          </a:p>
          <a:p>
            <a:r>
              <a:rPr lang="en-US"/>
              <a:t>print(kappa_value) is  0.8865</a:t>
            </a:r>
            <a:endParaRPr lang="en-US"/>
          </a:p>
          <a:p>
            <a:endParaRPr lang="en-US"/>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52500" y="365125"/>
            <a:ext cx="10515600" cy="1325563"/>
          </a:xfrm>
        </p:spPr>
        <p:txBody>
          <a:bodyPr/>
          <a:p>
            <a:r>
              <a:rPr lang="en-US"/>
              <a:t>2.Decision Tree</a:t>
            </a:r>
            <a:endParaRPr lang="en-US"/>
          </a:p>
        </p:txBody>
      </p:sp>
      <p:sp>
        <p:nvSpPr>
          <p:cNvPr id="3" name="Content Placeholder 2"/>
          <p:cNvSpPr>
            <a:spLocks noGrp="1"/>
          </p:cNvSpPr>
          <p:nvPr>
            <p:ph sz="half" idx="1"/>
          </p:nvPr>
        </p:nvSpPr>
        <p:spPr>
          <a:xfrm>
            <a:off x="838200" y="1292225"/>
            <a:ext cx="10629265" cy="5393055"/>
          </a:xfrm>
        </p:spPr>
        <p:txBody>
          <a:bodyPr>
            <a:normAutofit fontScale="70000"/>
          </a:bodyPr>
          <a:p>
            <a:r>
              <a:rPr lang="en-US"/>
              <a:t>X_train, X_test, y_train, y_test = train_test_split(X, y, test_size = 0.30, random_state = 10)</a:t>
            </a:r>
            <a:endParaRPr lang="en-US"/>
          </a:p>
          <a:p>
            <a:r>
              <a:rPr lang="en-US"/>
              <a:t>#Build a decision tree classifier</a:t>
            </a:r>
            <a:endParaRPr lang="en-US"/>
          </a:p>
          <a:p>
            <a:r>
              <a:rPr lang="en-US"/>
              <a:t>from sklearn.tree import DecisionTreeClassifier</a:t>
            </a:r>
            <a:endParaRPr lang="en-US"/>
          </a:p>
          <a:p>
            <a:r>
              <a:rPr lang="en-US"/>
              <a:t># Creating a decision tree classifier</a:t>
            </a:r>
            <a:endParaRPr lang="en-US"/>
          </a:p>
          <a:p>
            <a:r>
              <a:rPr lang="en-US"/>
              <a:t>clf_entropy = DecisionTreeClassifier(criterion = "entropy", random_state = 10, max_depth = 3,</a:t>
            </a:r>
            <a:endParaRPr lang="en-US"/>
          </a:p>
          <a:p>
            <a:r>
              <a:rPr lang="en-US"/>
              <a:t>                                     min_samples_leaf = 5) </a:t>
            </a:r>
            <a:endParaRPr lang="en-US"/>
          </a:p>
          <a:p>
            <a:r>
              <a:rPr lang="en-US"/>
              <a:t># Training the model </a:t>
            </a:r>
            <a:endParaRPr lang="en-US"/>
          </a:p>
          <a:p>
            <a:r>
              <a:rPr lang="en-US"/>
              <a:t>clf_fit = clf_entropy.fit(X_train, y_train) </a:t>
            </a:r>
            <a:endParaRPr lang="en-US"/>
          </a:p>
          <a:p>
            <a:r>
              <a:rPr lang="en-US"/>
              <a:t># Predicting</a:t>
            </a:r>
            <a:endParaRPr lang="en-US"/>
          </a:p>
          <a:p>
            <a:r>
              <a:rPr lang="en-US"/>
              <a:t>y_pred = clf_fit.predict(X_test) </a:t>
            </a:r>
            <a:endParaRPr lang="en-US"/>
          </a:p>
          <a:p>
            <a:r>
              <a:rPr lang="en-US"/>
              <a:t>from sklearn.metrics import accuracy_score</a:t>
            </a:r>
            <a:endParaRPr lang="en-US"/>
          </a:p>
          <a:p>
            <a:r>
              <a:rPr lang="en-US"/>
              <a:t>accuracy_score(y_test, y_pred) is 85%</a:t>
            </a:r>
            <a:endParaRPr lang="en-US"/>
          </a:p>
          <a:p>
            <a:endParaRPr lang="en-US"/>
          </a:p>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Perform Hyperparameter Tuning</a:t>
            </a:r>
            <a:endParaRPr lang="en-US"/>
          </a:p>
        </p:txBody>
      </p:sp>
      <p:sp>
        <p:nvSpPr>
          <p:cNvPr id="3" name="Content Placeholder 2"/>
          <p:cNvSpPr>
            <a:spLocks noGrp="1"/>
          </p:cNvSpPr>
          <p:nvPr>
            <p:ph sz="half" idx="1"/>
          </p:nvPr>
        </p:nvSpPr>
        <p:spPr>
          <a:xfrm>
            <a:off x="838200" y="1691005"/>
            <a:ext cx="10514965" cy="4486275"/>
          </a:xfrm>
        </p:spPr>
        <p:txBody>
          <a:bodyPr>
            <a:normAutofit fontScale="60000"/>
          </a:bodyPr>
          <a:p>
            <a:r>
              <a:rPr lang="en-US">
                <a:sym typeface="+mn-ea"/>
              </a:rPr>
              <a:t>#Perform hyperparameter tuning:</a:t>
            </a:r>
            <a:endParaRPr lang="en-US"/>
          </a:p>
          <a:p>
            <a:r>
              <a:rPr lang="en-US">
                <a:sym typeface="+mn-ea"/>
              </a:rPr>
              <a:t>clf_gini = DecisionTreeClassifier(criterion = "gini", random_state = 20, max_depth = 4,</a:t>
            </a:r>
            <a:endParaRPr lang="en-US"/>
          </a:p>
          <a:p>
            <a:r>
              <a:rPr lang="en-US">
                <a:sym typeface="+mn-ea"/>
              </a:rPr>
              <a:t>                                  min_samples_leaf = 10)</a:t>
            </a:r>
            <a:endParaRPr lang="en-US"/>
          </a:p>
          <a:p>
            <a:r>
              <a:rPr lang="en-US">
                <a:sym typeface="+mn-ea"/>
              </a:rPr>
              <a:t># Training the model </a:t>
            </a:r>
            <a:endParaRPr lang="en-US"/>
          </a:p>
          <a:p>
            <a:r>
              <a:rPr lang="en-US">
                <a:sym typeface="+mn-ea"/>
              </a:rPr>
              <a:t>clf_fit_2 = clf_gini.fit(X_train, y_train) </a:t>
            </a:r>
            <a:endParaRPr lang="en-US"/>
          </a:p>
          <a:p>
            <a:r>
              <a:rPr lang="en-US">
                <a:sym typeface="+mn-ea"/>
              </a:rPr>
              <a:t># Predicting the chance of admission</a:t>
            </a:r>
            <a:endParaRPr lang="en-US"/>
          </a:p>
          <a:p>
            <a:r>
              <a:rPr lang="en-US">
                <a:sym typeface="+mn-ea"/>
              </a:rPr>
              <a:t>y_pred_2 = clf_fit_2.predict(X_test)</a:t>
            </a:r>
            <a:endParaRPr lang="en-US"/>
          </a:p>
          <a:p>
            <a:r>
              <a:rPr lang="en-US"/>
              <a:t>from sklearn.metrics import accuracy_score</a:t>
            </a:r>
            <a:endParaRPr lang="en-US"/>
          </a:p>
          <a:p>
            <a:r>
              <a:rPr lang="en-US"/>
              <a:t>accuracy_score(y_test, y_pred_2) is 88%</a:t>
            </a:r>
            <a:endParaRPr lang="en-US"/>
          </a:p>
          <a:p>
            <a:r>
              <a:rPr lang="en-US"/>
              <a:t>print(classification_report(y_test, y_pred_2))</a:t>
            </a:r>
            <a:endParaRPr lang="en-US"/>
          </a:p>
          <a:p>
            <a:r>
              <a:rPr lang="en-US"/>
              <a:t>We can see here that by changing the values of the parameter, there is a slight increase in the accuracy. Earlier we were using 'Entropy' as criterion, now we are using 'Gini' as criterion, the max depth of the tree has been increased and so on. Similarly, we can keep on tuning the parameters, to obtain the highest accuracy.</a:t>
            </a:r>
            <a:endParaRPr lang="en-US"/>
          </a:p>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3.Random Forest</a:t>
            </a:r>
            <a:endParaRPr lang="en-US"/>
          </a:p>
        </p:txBody>
      </p:sp>
      <p:sp>
        <p:nvSpPr>
          <p:cNvPr id="3" name="Content Placeholder 2"/>
          <p:cNvSpPr>
            <a:spLocks noGrp="1"/>
          </p:cNvSpPr>
          <p:nvPr>
            <p:ph sz="half" idx="1"/>
          </p:nvPr>
        </p:nvSpPr>
        <p:spPr>
          <a:xfrm>
            <a:off x="838200" y="1254760"/>
            <a:ext cx="10515600" cy="4922520"/>
          </a:xfrm>
        </p:spPr>
        <p:txBody>
          <a:bodyPr/>
          <a:p>
            <a:r>
              <a:rPr lang="en-US" sz="1800"/>
              <a:t>from sklearn.ensemble import RandomForestClassifier</a:t>
            </a:r>
            <a:endParaRPr lang="en-US" sz="1800"/>
          </a:p>
          <a:p>
            <a:r>
              <a:rPr lang="en-US" sz="1800"/>
              <a:t>#intantiate the classifier</a:t>
            </a:r>
            <a:endParaRPr lang="en-US" sz="1800"/>
          </a:p>
          <a:p>
            <a:r>
              <a:rPr lang="en-US" sz="1800"/>
              <a:t>rf_clf = RandomForestClassifier(n_estimators=100, random_state=10)</a:t>
            </a:r>
            <a:endParaRPr lang="en-US" sz="1800"/>
          </a:p>
          <a:p>
            <a:r>
              <a:rPr lang="en-US" sz="1800"/>
              <a:t># fit the  classifier with training dataset</a:t>
            </a:r>
            <a:endParaRPr lang="en-US" sz="1800"/>
          </a:p>
          <a:p>
            <a:r>
              <a:rPr lang="en-US" sz="1800"/>
              <a:t>rf_clf.fit(X_train, y_train)</a:t>
            </a:r>
            <a:endParaRPr lang="en-US" sz="1800"/>
          </a:p>
          <a:p>
            <a:r>
              <a:rPr lang="en-US" sz="1800"/>
              <a:t># predict the values on test dataset using predict()</a:t>
            </a:r>
            <a:endParaRPr lang="en-US" sz="1800"/>
          </a:p>
          <a:p>
            <a:r>
              <a:rPr lang="en-US" sz="1800"/>
              <a:t>y_pred = rf_clf.predict(X_test)</a:t>
            </a:r>
            <a:endParaRPr lang="en-US" sz="1800"/>
          </a:p>
          <a:p>
            <a:r>
              <a:rPr lang="en-US" sz="1800"/>
              <a:t>print(classification_report(y_test, y_pred))</a:t>
            </a:r>
            <a:endParaRPr lang="en-US" sz="1800"/>
          </a:p>
          <a:p>
            <a:r>
              <a:rPr lang="en-US" sz="1800"/>
              <a:t>Accuracy is 98%</a:t>
            </a:r>
            <a:endParaRPr lang="en-US"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4.KNN Model</a:t>
            </a:r>
            <a:endParaRPr lang="en-US"/>
          </a:p>
        </p:txBody>
      </p:sp>
      <p:sp>
        <p:nvSpPr>
          <p:cNvPr id="3" name="Content Placeholder 2"/>
          <p:cNvSpPr>
            <a:spLocks noGrp="1"/>
          </p:cNvSpPr>
          <p:nvPr>
            <p:ph sz="half" idx="1"/>
          </p:nvPr>
        </p:nvSpPr>
        <p:spPr>
          <a:xfrm>
            <a:off x="838200" y="1471295"/>
            <a:ext cx="10516235" cy="4705985"/>
          </a:xfrm>
        </p:spPr>
        <p:txBody>
          <a:bodyPr>
            <a:normAutofit/>
          </a:bodyPr>
          <a:p>
            <a:r>
              <a:rPr lang="en-US" sz="1800"/>
              <a:t>X_train, X_test, y_train, y_test = train_test_split(X, y, test_size = 0.30, random_state = 10)</a:t>
            </a:r>
            <a:endParaRPr lang="en-US" sz="1800"/>
          </a:p>
          <a:p>
            <a:r>
              <a:rPr lang="en-US" sz="1800"/>
              <a:t>from sklearn.metrics import confusion_matrix</a:t>
            </a:r>
            <a:endParaRPr lang="en-US" sz="1800"/>
          </a:p>
          <a:p>
            <a:r>
              <a:rPr lang="en-US" sz="1800"/>
              <a:t>from sklearn.model_selection import GridSearchCV</a:t>
            </a:r>
            <a:endParaRPr lang="en-US" sz="1800"/>
          </a:p>
          <a:p>
            <a:r>
              <a:rPr lang="en-US" sz="1800"/>
              <a:t>from sklearn.neighbors import KNeighborsClassifier</a:t>
            </a:r>
            <a:endParaRPr lang="en-US" sz="1800"/>
          </a:p>
          <a:p>
            <a:r>
              <a:rPr lang="en-US" sz="1800"/>
              <a:t>knn_classification = KNeighborsClassifier(n_neighbors = 3)</a:t>
            </a:r>
            <a:endParaRPr lang="en-US" sz="1800"/>
          </a:p>
          <a:p>
            <a:r>
              <a:rPr lang="en-US" sz="1800"/>
              <a:t># fit the model using fit() on train data</a:t>
            </a:r>
            <a:endParaRPr lang="en-US" sz="1800"/>
          </a:p>
          <a:p>
            <a:r>
              <a:rPr lang="en-US" sz="1800"/>
              <a:t>knn_model = knn_classification.fit(X_train, y_train)</a:t>
            </a:r>
            <a:endParaRPr lang="en-US" sz="1800"/>
          </a:p>
          <a:p>
            <a:r>
              <a:rPr lang="en-US" sz="1800"/>
              <a:t>test_report = get_test_report(knn_model)</a:t>
            </a:r>
            <a:endParaRPr lang="en-US" sz="1800"/>
          </a:p>
          <a:p>
            <a:r>
              <a:rPr lang="en-US" sz="1800"/>
              <a:t>print(test_report) is  98%</a:t>
            </a:r>
            <a:endParaRPr 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5.SVM Model</a:t>
            </a:r>
            <a:endParaRPr lang="en-US"/>
          </a:p>
        </p:txBody>
      </p:sp>
      <p:sp>
        <p:nvSpPr>
          <p:cNvPr id="3" name="Content Placeholder 2"/>
          <p:cNvSpPr>
            <a:spLocks noGrp="1"/>
          </p:cNvSpPr>
          <p:nvPr>
            <p:ph sz="half" idx="1"/>
          </p:nvPr>
        </p:nvSpPr>
        <p:spPr>
          <a:xfrm>
            <a:off x="838200" y="1381125"/>
            <a:ext cx="10516235" cy="5253355"/>
          </a:xfrm>
        </p:spPr>
        <p:txBody>
          <a:bodyPr>
            <a:normAutofit fontScale="40000"/>
          </a:bodyPr>
          <a:p>
            <a:r>
              <a:rPr lang="en-US" sz="4500"/>
              <a:t>Support Vector Machine using Linear Kernal</a:t>
            </a:r>
            <a:endParaRPr lang="en-US"/>
          </a:p>
          <a:p>
            <a:r>
              <a:rPr lang="en-US"/>
              <a:t>X_train, X_test, y_train, y_test = train_test_split(X, y, test_size = 0.30, random_state = 10)</a:t>
            </a:r>
            <a:endParaRPr lang="en-US"/>
          </a:p>
          <a:p>
            <a:r>
              <a:rPr lang="en-US"/>
              <a:t>from sklearn.svm import SVC</a:t>
            </a:r>
            <a:endParaRPr lang="en-US"/>
          </a:p>
          <a:p>
            <a:r>
              <a:rPr lang="en-US"/>
              <a:t># build the model</a:t>
            </a:r>
            <a:endParaRPr lang="en-US"/>
          </a:p>
          <a:p>
            <a:r>
              <a:rPr lang="en-US"/>
              <a:t>svclassifier = SVC(kernel = 'linear')</a:t>
            </a:r>
            <a:endParaRPr lang="en-US"/>
          </a:p>
          <a:p>
            <a:r>
              <a:rPr lang="en-US"/>
              <a:t># fit the model</a:t>
            </a:r>
            <a:endParaRPr lang="en-US"/>
          </a:p>
          <a:p>
            <a:r>
              <a:rPr lang="en-US"/>
              <a:t>svclassifier.fit(X_train, y_train)</a:t>
            </a:r>
            <a:endParaRPr lang="en-US"/>
          </a:p>
          <a:p>
            <a:r>
              <a:rPr lang="en-US"/>
              <a:t>y_pred = svclassifier.predict(X_test)</a:t>
            </a:r>
            <a:endParaRPr lang="en-US"/>
          </a:p>
          <a:p>
            <a:r>
              <a:rPr lang="en-US"/>
              <a:t># accuracy measures by classification_report()</a:t>
            </a:r>
            <a:endParaRPr lang="en-US"/>
          </a:p>
          <a:p>
            <a:r>
              <a:rPr lang="en-US"/>
              <a:t>result = classification_report(y_test,y_pred)</a:t>
            </a:r>
            <a:endParaRPr lang="en-US"/>
          </a:p>
          <a:p>
            <a:r>
              <a:rPr lang="en-US"/>
              <a:t># print the result</a:t>
            </a:r>
            <a:endParaRPr lang="en-US"/>
          </a:p>
          <a:p>
            <a:r>
              <a:rPr lang="en-US"/>
              <a:t>print(result) is 93%</a:t>
            </a:r>
            <a:endParaRPr lang="en-US"/>
          </a:p>
          <a:p>
            <a:r>
              <a:rPr lang="en-US" sz="4500"/>
              <a:t>Support Vector Machine using Gaussian Kernal</a:t>
            </a:r>
            <a:endParaRPr lang="en-US"/>
          </a:p>
          <a:p>
            <a:r>
              <a:rPr lang="en-US"/>
              <a:t>svclassifier = SVC(kernel = 'rbf')</a:t>
            </a:r>
            <a:endParaRPr lang="en-US"/>
          </a:p>
          <a:p>
            <a:r>
              <a:rPr lang="en-US"/>
              <a:t>svclassifier.fit(X_train, y_train)</a:t>
            </a:r>
            <a:endParaRPr lang="en-US"/>
          </a:p>
          <a:p>
            <a:r>
              <a:rPr lang="en-US"/>
              <a:t>y_pred_gaussian  = svclassifier.predict(X_test)</a:t>
            </a:r>
            <a:endParaRPr lang="en-US"/>
          </a:p>
          <a:p>
            <a:r>
              <a:rPr lang="en-US"/>
              <a:t>result = classification_report(y_test, y_pred_gaussian)</a:t>
            </a:r>
            <a:endParaRPr lang="en-US"/>
          </a:p>
          <a:p>
            <a:r>
              <a:rPr lang="en-US"/>
              <a:t>print (result) is 78%</a:t>
            </a:r>
            <a:endParaRPr lang="en-US"/>
          </a:p>
          <a:p>
            <a:endParaRPr lang="en-US"/>
          </a:p>
          <a:p>
            <a:endParaRPr lang="en-US"/>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Dataset problem:</a:t>
            </a:r>
            <a:endParaRPr lang="en-US"/>
          </a:p>
        </p:txBody>
      </p:sp>
      <p:sp>
        <p:nvSpPr>
          <p:cNvPr id="3" name="Content Placeholder 2"/>
          <p:cNvSpPr>
            <a:spLocks noGrp="1"/>
          </p:cNvSpPr>
          <p:nvPr>
            <p:ph idx="1"/>
          </p:nvPr>
        </p:nvSpPr>
        <p:spPr/>
        <p:txBody>
          <a:bodyPr>
            <a:normAutofit fontScale="50000"/>
          </a:bodyPr>
          <a:p>
            <a:r>
              <a:rPr lang="en-US"/>
              <a:t>This dataset contains information about drug classification based on patient general information and its diagnosis. Machine learning model is needed in order to predict the outcome of the drugs type that might be suitable for the patient.</a:t>
            </a:r>
            <a:endParaRPr lang="en-US"/>
          </a:p>
          <a:p>
            <a:r>
              <a:rPr lang="en-US"/>
              <a:t>There are 6 variables in this data set:</a:t>
            </a:r>
            <a:endParaRPr lang="en-US"/>
          </a:p>
          <a:p>
            <a:r>
              <a:rPr lang="en-US"/>
              <a:t>4 categorical variables,and</a:t>
            </a:r>
            <a:endParaRPr lang="en-US"/>
          </a:p>
          <a:p>
            <a:r>
              <a:rPr lang="en-US"/>
              <a:t>2 continuous variables</a:t>
            </a:r>
            <a:endParaRPr lang="en-US"/>
          </a:p>
          <a:p>
            <a:r>
              <a:rPr lang="en-US"/>
              <a:t>#Variable Name       #Description	                                                    #Sample Data</a:t>
            </a:r>
            <a:endParaRPr lang="en-US"/>
          </a:p>
          <a:p>
            <a:r>
              <a:rPr lang="en-US"/>
              <a:t>Age	                Patient Age	                                                        23; 47; ...</a:t>
            </a:r>
            <a:endParaRPr lang="en-US"/>
          </a:p>
          <a:p>
            <a:r>
              <a:rPr lang="en-US"/>
              <a:t>Sex	                Gender of patient                                                     (male or female)	F; M; ...</a:t>
            </a:r>
            <a:endParaRPr lang="en-US"/>
          </a:p>
          <a:p>
            <a:r>
              <a:rPr lang="en-US"/>
              <a:t>BP	                Levels of blood pressure                                           (high, normal, or low)	HIGH; NORMAL; LOW; ..</a:t>
            </a:r>
            <a:endParaRPr lang="en-US"/>
          </a:p>
          <a:p>
            <a:r>
              <a:rPr lang="en-US"/>
              <a:t>Cholestero               Levels of cholesterol                                                  (high or normal)	1.4; 1.3; ...</a:t>
            </a:r>
            <a:endParaRPr lang="en-US"/>
          </a:p>
          <a:p>
            <a:r>
              <a:rPr lang="en-US"/>
              <a:t>Na_to_K	                 Sodium to potassium ratio in blood	              25.355; 13.093; ...</a:t>
            </a:r>
            <a:endParaRPr lang="en-US"/>
          </a:p>
          <a:p>
            <a:r>
              <a:rPr lang="en-US"/>
              <a:t>Drug	                Type of drug	                                                             DrugY; drugC; ...</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a:xfrm>
            <a:off x="838200" y="1691640"/>
            <a:ext cx="10516235" cy="4968240"/>
          </a:xfrm>
        </p:spPr>
        <p:txBody>
          <a:bodyPr>
            <a:normAutofit fontScale="40000"/>
          </a:bodyPr>
          <a:p>
            <a:r>
              <a:rPr lang="en-US" sz="4500"/>
              <a:t>Support Vector Machine using Sigmoid Kernal</a:t>
            </a:r>
            <a:endParaRPr lang="en-US" sz="4500"/>
          </a:p>
          <a:p>
            <a:r>
              <a:rPr lang="en-US"/>
              <a:t># build the model</a:t>
            </a:r>
            <a:endParaRPr lang="en-US"/>
          </a:p>
          <a:p>
            <a:r>
              <a:rPr lang="en-US"/>
              <a:t>svclassifier = SVC(kernel='sigmoid')</a:t>
            </a:r>
            <a:endParaRPr lang="en-US"/>
          </a:p>
          <a:p>
            <a:r>
              <a:rPr lang="en-US"/>
              <a:t># fit the model</a:t>
            </a:r>
            <a:endParaRPr lang="en-US"/>
          </a:p>
          <a:p>
            <a:r>
              <a:rPr lang="en-US"/>
              <a:t>svclassifier.fit(X_train, y_train)</a:t>
            </a:r>
            <a:endParaRPr lang="en-US"/>
          </a:p>
          <a:p>
            <a:r>
              <a:rPr lang="en-US"/>
              <a:t>y_pred_sigmoid  = svclassifier.predict(X_test)</a:t>
            </a:r>
            <a:endParaRPr lang="en-US"/>
          </a:p>
          <a:p>
            <a:r>
              <a:rPr lang="en-US"/>
              <a:t>result = classification_report(y_test,y_pred_sigmoid)</a:t>
            </a:r>
            <a:endParaRPr lang="en-US"/>
          </a:p>
          <a:p>
            <a:r>
              <a:rPr lang="en-US"/>
              <a:t>print(result) is 85%</a:t>
            </a:r>
            <a:endParaRPr lang="en-US"/>
          </a:p>
          <a:p>
            <a:r>
              <a:rPr lang="en-US" sz="4500"/>
              <a:t>Support Vector Machine using Polynomial Kernal</a:t>
            </a:r>
            <a:endParaRPr lang="en-US" sz="4500"/>
          </a:p>
          <a:p>
            <a:r>
              <a:rPr lang="en-US"/>
              <a:t># build the model</a:t>
            </a:r>
            <a:endParaRPr lang="en-US"/>
          </a:p>
          <a:p>
            <a:r>
              <a:rPr lang="en-US"/>
              <a:t>svclassifier = SVC(kernel='poly')</a:t>
            </a:r>
            <a:endParaRPr lang="en-US"/>
          </a:p>
          <a:p>
            <a:r>
              <a:rPr lang="en-US"/>
              <a:t># fit the model</a:t>
            </a:r>
            <a:endParaRPr lang="en-US"/>
          </a:p>
          <a:p>
            <a:r>
              <a:rPr lang="en-US"/>
              <a:t>svclassifier.fit(X_train, y_train)</a:t>
            </a:r>
            <a:endParaRPr lang="en-US"/>
          </a:p>
          <a:p>
            <a:r>
              <a:rPr lang="en-US"/>
              <a:t>y_pred_Poly  = svclassifier.predict(X_test)</a:t>
            </a:r>
            <a:endParaRPr lang="en-US"/>
          </a:p>
          <a:p>
            <a:r>
              <a:rPr lang="en-US"/>
              <a:t>result = classification_report(y_test, y_pred_Poly)</a:t>
            </a:r>
            <a:endParaRPr lang="en-US"/>
          </a:p>
          <a:p>
            <a:r>
              <a:rPr lang="en-US"/>
              <a:t>print(result) is 72%</a:t>
            </a:r>
            <a:endParaRPr lang="en-US"/>
          </a:p>
          <a:p>
            <a:endParaRPr lang="en-US"/>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Results:</a:t>
            </a:r>
            <a:endParaRPr lang="en-US"/>
          </a:p>
        </p:txBody>
      </p:sp>
      <p:sp>
        <p:nvSpPr>
          <p:cNvPr id="3" name="Content Placeholder 2"/>
          <p:cNvSpPr>
            <a:spLocks noGrp="1"/>
          </p:cNvSpPr>
          <p:nvPr>
            <p:ph sz="half" idx="1"/>
          </p:nvPr>
        </p:nvSpPr>
        <p:spPr>
          <a:xfrm>
            <a:off x="838200" y="1825625"/>
            <a:ext cx="10172700" cy="4351655"/>
          </a:xfrm>
        </p:spPr>
        <p:txBody>
          <a:bodyPr>
            <a:normAutofit fontScale="80000"/>
          </a:bodyPr>
          <a:p>
            <a:r>
              <a:rPr lang="en-US"/>
              <a:t>#</a:t>
            </a:r>
            <a:r>
              <a:rPr lang="en-US" u="sng"/>
              <a:t> Model Name:  </a:t>
            </a:r>
            <a:r>
              <a:rPr lang="en-US"/>
              <a:t>                                                </a:t>
            </a:r>
            <a:r>
              <a:rPr lang="en-US" u="sng"/>
              <a:t>Accuracy score:  </a:t>
            </a:r>
            <a:endParaRPr lang="en-US" u="sng"/>
          </a:p>
          <a:p>
            <a:r>
              <a:rPr lang="en-US"/>
              <a:t>Logistic Regression                                             92%</a:t>
            </a:r>
            <a:endParaRPr lang="en-US"/>
          </a:p>
          <a:p>
            <a:r>
              <a:rPr lang="en-US"/>
              <a:t>Decision Tree                                                       85%</a:t>
            </a:r>
            <a:endParaRPr lang="en-US"/>
          </a:p>
          <a:p>
            <a:r>
              <a:rPr lang="en-US"/>
              <a:t>Decision Tree (Tuning)                                        88%</a:t>
            </a:r>
            <a:endParaRPr lang="en-US"/>
          </a:p>
          <a:p>
            <a:r>
              <a:rPr lang="en-US"/>
              <a:t>Random Forest                                                     98%</a:t>
            </a:r>
            <a:endParaRPr lang="en-US"/>
          </a:p>
          <a:p>
            <a:r>
              <a:rPr lang="en-US"/>
              <a:t>KNN Model                                                            98%</a:t>
            </a:r>
            <a:endParaRPr lang="en-US"/>
          </a:p>
          <a:p>
            <a:r>
              <a:rPr lang="en-US"/>
              <a:t>SVM(Linear Kernal)                                              93%</a:t>
            </a:r>
            <a:endParaRPr lang="en-US"/>
          </a:p>
          <a:p>
            <a:r>
              <a:rPr lang="en-US"/>
              <a:t>SVM (Gaussian Kernal)                                        78%</a:t>
            </a:r>
            <a:endParaRPr lang="en-US"/>
          </a:p>
          <a:p>
            <a:r>
              <a:rPr lang="en-US"/>
              <a:t>SVM (Sigmoid Kernal)                                          85%</a:t>
            </a:r>
            <a:endParaRPr lang="en-US"/>
          </a:p>
          <a:p>
            <a:r>
              <a:rPr lang="en-US"/>
              <a:t>SVM(Polynomial Kernal)                                      72%</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Import Libraries:</a:t>
            </a:r>
            <a:endParaRPr lang="en-US"/>
          </a:p>
        </p:txBody>
      </p:sp>
      <p:sp>
        <p:nvSpPr>
          <p:cNvPr id="3" name="Content Placeholder 2"/>
          <p:cNvSpPr>
            <a:spLocks noGrp="1"/>
          </p:cNvSpPr>
          <p:nvPr>
            <p:ph idx="1"/>
          </p:nvPr>
        </p:nvSpPr>
        <p:spPr>
          <a:xfrm>
            <a:off x="838200" y="1303655"/>
            <a:ext cx="9770745" cy="5306060"/>
          </a:xfrm>
        </p:spPr>
        <p:txBody>
          <a:bodyPr>
            <a:normAutofit fontScale="35000"/>
          </a:bodyPr>
          <a:p>
            <a:r>
              <a:rPr lang="en-US"/>
              <a:t>import warnings</a:t>
            </a:r>
            <a:endParaRPr lang="en-US"/>
          </a:p>
          <a:p>
            <a:r>
              <a:rPr lang="en-US"/>
              <a:t>warnings.filterwarnings("ignore")</a:t>
            </a:r>
            <a:endParaRPr lang="en-US"/>
          </a:p>
          <a:p>
            <a:r>
              <a:rPr lang="en-US"/>
              <a:t>import pandas as pd </a:t>
            </a:r>
            <a:endParaRPr lang="en-US"/>
          </a:p>
          <a:p>
            <a:r>
              <a:rPr lang="en-US"/>
              <a:t>import numpy as np</a:t>
            </a:r>
            <a:endParaRPr lang="en-US"/>
          </a:p>
          <a:p>
            <a:r>
              <a:rPr lang="en-US"/>
              <a:t>import matplotlib.pyplot as plt</a:t>
            </a:r>
            <a:endParaRPr lang="en-US"/>
          </a:p>
          <a:p>
            <a:r>
              <a:rPr lang="en-US"/>
              <a:t>from matplotlib.colors import ListedColormap</a:t>
            </a:r>
            <a:endParaRPr lang="en-US"/>
          </a:p>
          <a:p>
            <a:r>
              <a:rPr lang="en-US"/>
              <a:t>import seaborn as sns</a:t>
            </a:r>
            <a:endParaRPr lang="en-US"/>
          </a:p>
          <a:p>
            <a:r>
              <a:rPr lang="en-US"/>
              <a:t>from pandas.api.types import is_string_dtype</a:t>
            </a:r>
            <a:endParaRPr lang="en-US"/>
          </a:p>
          <a:p>
            <a:r>
              <a:rPr lang="en-US"/>
              <a:t>from sklearn.preprocessing import StandardScaler</a:t>
            </a:r>
            <a:endParaRPr lang="en-US"/>
          </a:p>
          <a:p>
            <a:r>
              <a:rPr lang="en-US"/>
              <a:t>from sklearn.model_selection import train_test_split</a:t>
            </a:r>
            <a:endParaRPr lang="en-US"/>
          </a:p>
          <a:p>
            <a:r>
              <a:rPr lang="en-US"/>
              <a:t>from sklearn import metrics</a:t>
            </a:r>
            <a:endParaRPr lang="en-US"/>
          </a:p>
          <a:p>
            <a:r>
              <a:rPr lang="en-US"/>
              <a:t>from sklearn.linear_model import LogisticRegression</a:t>
            </a:r>
            <a:endParaRPr lang="en-US"/>
          </a:p>
          <a:p>
            <a:r>
              <a:rPr lang="en-US"/>
              <a:t>from sklearn.metrics import classification_report</a:t>
            </a:r>
            <a:endParaRPr lang="en-US"/>
          </a:p>
          <a:p>
            <a:r>
              <a:rPr lang="en-US"/>
              <a:t>from sklearn.metrics import cohen_kappa_score</a:t>
            </a:r>
            <a:endParaRPr lang="en-US"/>
          </a:p>
          <a:p>
            <a:r>
              <a:rPr lang="en-US"/>
              <a:t>from sklearn.metrics import confusion_matrix</a:t>
            </a:r>
            <a:endParaRPr lang="en-US"/>
          </a:p>
          <a:p>
            <a:r>
              <a:rPr lang="en-US"/>
              <a:t>from sklearn.metrics import roc_auc_score</a:t>
            </a:r>
            <a:endParaRPr lang="en-US"/>
          </a:p>
          <a:p>
            <a:r>
              <a:rPr lang="en-US"/>
              <a:t>from sklearn.metrics import roc_curve</a:t>
            </a:r>
            <a:endParaRPr lang="en-US"/>
          </a:p>
          <a:p>
            <a:r>
              <a:rPr lang="en-US"/>
              <a:t>from sklearn.linear_model import SGDClassifier    </a:t>
            </a:r>
            <a:endParaRPr lang="en-US"/>
          </a:p>
          <a:p>
            <a:r>
              <a:rPr lang="en-US"/>
              <a:t>import statsmodels</a:t>
            </a:r>
            <a:endParaRPr lang="en-US"/>
          </a:p>
          <a:p>
            <a:r>
              <a:rPr lang="en-US"/>
              <a:t>import statsmodels.api as sm</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Read Data and Data preprocesing:</a:t>
            </a:r>
            <a:endParaRPr lang="en-US"/>
          </a:p>
        </p:txBody>
      </p:sp>
      <p:sp>
        <p:nvSpPr>
          <p:cNvPr id="3" name="Content Placeholder 2"/>
          <p:cNvSpPr>
            <a:spLocks noGrp="1"/>
          </p:cNvSpPr>
          <p:nvPr>
            <p:ph idx="1"/>
          </p:nvPr>
        </p:nvSpPr>
        <p:spPr>
          <a:xfrm>
            <a:off x="838200" y="1373505"/>
            <a:ext cx="10515600" cy="4739005"/>
          </a:xfrm>
        </p:spPr>
        <p:txBody>
          <a:bodyPr>
            <a:normAutofit fontScale="40000"/>
          </a:bodyPr>
          <a:p>
            <a:r>
              <a:rPr lang="en-US"/>
              <a:t>data=pd.read_csv(r"C:\Users\umade\Downloads\drug200.csv")</a:t>
            </a:r>
            <a:endParaRPr lang="en-US"/>
          </a:p>
          <a:p>
            <a:r>
              <a:rPr lang="en-US"/>
              <a:t>data.head()</a:t>
            </a:r>
            <a:endParaRPr lang="en-US"/>
          </a:p>
          <a:p>
            <a:r>
              <a:rPr lang="en-US"/>
              <a:t>data.shape</a:t>
            </a:r>
            <a:endParaRPr lang="en-US"/>
          </a:p>
          <a:p>
            <a:r>
              <a:rPr lang="en-US"/>
              <a:t>data.info()</a:t>
            </a:r>
            <a:endParaRPr lang="en-US"/>
          </a:p>
          <a:p>
            <a:r>
              <a:rPr lang="en-US"/>
              <a:t>data.dtypes</a:t>
            </a:r>
            <a:endParaRPr lang="en-US"/>
          </a:p>
          <a:p>
            <a:r>
              <a:rPr lang="en-US"/>
              <a:t>data.isnull().sum()</a:t>
            </a:r>
            <a:endParaRPr lang="en-US"/>
          </a:p>
          <a:p>
            <a:r>
              <a:rPr lang="en-US"/>
              <a:t>data.Drug.value_counts()</a:t>
            </a:r>
            <a:endParaRPr lang="en-US"/>
          </a:p>
          <a:p>
            <a:r>
              <a:rPr lang="en-US"/>
              <a:t>data.BP.value_counts()</a:t>
            </a:r>
            <a:endParaRPr lang="en-US"/>
          </a:p>
          <a:p>
            <a:r>
              <a:rPr lang="en-US"/>
              <a:t>data.Cholesterol.value_counts()</a:t>
            </a:r>
            <a:endParaRPr lang="en-US"/>
          </a:p>
          <a:p>
            <a:r>
              <a:rPr lang="en-US"/>
              <a:t>#splitting features and the target variable</a:t>
            </a:r>
            <a:endParaRPr lang="en-US"/>
          </a:p>
          <a:p>
            <a:r>
              <a:rPr lang="en-US"/>
              <a:t># consider all the columns except 'Drug' using 'iloc'</a:t>
            </a:r>
            <a:endParaRPr lang="en-US"/>
          </a:p>
          <a:p>
            <a:r>
              <a:rPr lang="en-US"/>
              <a:t>data_features = data.iloc[:, data.columns != 'Drug']</a:t>
            </a:r>
            <a:endParaRPr lang="en-US"/>
          </a:p>
          <a:p>
            <a:r>
              <a:rPr lang="en-US"/>
              <a:t># consider the target variable</a:t>
            </a:r>
            <a:endParaRPr lang="en-US"/>
          </a:p>
          <a:p>
            <a:r>
              <a:rPr lang="en-US"/>
              <a:t>data_target = data.iloc[:, data.columns == 'Drug']</a:t>
            </a:r>
            <a:endParaRPr lang="en-US"/>
          </a:p>
          <a:p>
            <a:r>
              <a:rPr lang="en-US"/>
              <a:t>#summary Statistics:</a:t>
            </a:r>
            <a:endParaRPr lang="en-US"/>
          </a:p>
          <a:p>
            <a:r>
              <a:rPr lang="en-US"/>
              <a:t>data.describe()</a:t>
            </a:r>
            <a:endParaRPr lang="en-US"/>
          </a:p>
          <a:p>
            <a:r>
              <a:rPr lang="en-US"/>
              <a:t>data.describe(include=Object)</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Exploratory Data Analysis:</a:t>
            </a:r>
            <a:endParaRPr lang="en-US"/>
          </a:p>
        </p:txBody>
      </p:sp>
      <p:sp>
        <p:nvSpPr>
          <p:cNvPr id="3" name="Content Placeholder 2"/>
          <p:cNvSpPr>
            <a:spLocks noGrp="1"/>
          </p:cNvSpPr>
          <p:nvPr>
            <p:ph sz="half" idx="1"/>
          </p:nvPr>
        </p:nvSpPr>
        <p:spPr/>
        <p:txBody>
          <a:bodyPr/>
          <a:p>
            <a:r>
              <a:rPr lang="en-US" sz="1800"/>
              <a:t># we plot histogram using numeric independent varaiables</a:t>
            </a:r>
            <a:endParaRPr lang="en-US" sz="1800"/>
          </a:p>
          <a:p>
            <a:r>
              <a:rPr lang="en-US" sz="1800"/>
              <a:t>data_features.hist()</a:t>
            </a:r>
            <a:endParaRPr lang="en-US" sz="1800"/>
          </a:p>
          <a:p>
            <a:r>
              <a:rPr lang="en-US" sz="1800"/>
              <a:t>plt.tight_layout</a:t>
            </a:r>
            <a:endParaRPr lang="en-US" sz="1800"/>
          </a:p>
          <a:p>
            <a:r>
              <a:rPr lang="en-US" sz="1800"/>
              <a:t>plt.show()</a:t>
            </a:r>
            <a:endParaRPr lang="en-US" sz="1800"/>
          </a:p>
        </p:txBody>
      </p:sp>
      <p:pic>
        <p:nvPicPr>
          <p:cNvPr id="4" name="Content Placeholder 3" descr="IMG_20230507_110541[1]"/>
          <p:cNvPicPr>
            <a:picLocks noChangeAspect="1"/>
          </p:cNvPicPr>
          <p:nvPr>
            <p:ph sz="half" idx="2"/>
          </p:nvPr>
        </p:nvPicPr>
        <p:blipFill>
          <a:blip r:embed="rId1"/>
          <a:stretch>
            <a:fillRect/>
          </a:stretch>
        </p:blipFill>
        <p:spPr>
          <a:xfrm>
            <a:off x="6172200" y="2249805"/>
            <a:ext cx="5181600" cy="42741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a:xfrm>
            <a:off x="838200" y="1691640"/>
            <a:ext cx="10514965" cy="4485640"/>
          </a:xfrm>
        </p:spPr>
        <p:txBody>
          <a:bodyPr>
            <a:normAutofit/>
          </a:bodyPr>
          <a:p>
            <a:pPr marL="0" indent="0">
              <a:buNone/>
            </a:pPr>
            <a:r>
              <a:rPr lang="en-US"/>
              <a:t>#</a:t>
            </a:r>
            <a:r>
              <a:rPr lang="en-US" sz="2000"/>
              <a:t> Distribution of categoric independent variables. For the independent categoric variables, we plot the bar plot to check the distribution of each variables</a:t>
            </a:r>
            <a:endParaRPr lang="en-US" sz="2000"/>
          </a:p>
          <a:p>
            <a:r>
              <a:rPr lang="en-US" sz="2000"/>
              <a:t>categorical=[]</a:t>
            </a:r>
            <a:endParaRPr lang="en-US" sz="2000"/>
          </a:p>
          <a:p>
            <a:r>
              <a:rPr lang="en-US" sz="2000"/>
              <a:t>for column in data_features</a:t>
            </a:r>
            <a:endParaRPr lang="en-US" sz="2000"/>
          </a:p>
          <a:p>
            <a:r>
              <a:rPr lang="en-US" sz="2000"/>
              <a:t>   if is_string_dtype(data_features[column]):</a:t>
            </a:r>
            <a:endParaRPr lang="en-US" sz="2000"/>
          </a:p>
          <a:p>
            <a:r>
              <a:rPr lang="en-US" sz="2000"/>
              <a:t>       categorical.append(column)</a:t>
            </a:r>
            <a:endParaRPr lang="en-US" sz="2000"/>
          </a:p>
          <a:p>
            <a:r>
              <a:rPr lang="en-US" sz="2000"/>
              <a:t>fig, ax = plt.subplots(nrows = 3, ncols = 1, figsize=(10, 20)) </a:t>
            </a:r>
            <a:endParaRPr lang="en-US" sz="2000"/>
          </a:p>
          <a:p>
            <a:r>
              <a:rPr lang="en-US" sz="2000"/>
              <a:t>for variable, subplot in zip(categorical, ax.flatten()):</a:t>
            </a:r>
            <a:endParaRPr lang="en-US" sz="2000"/>
          </a:p>
          <a:p>
            <a:r>
              <a:rPr lang="en-US" sz="2000"/>
              <a:t>    sns.countplot(data[variable], ax = subplot)</a:t>
            </a:r>
            <a:endParaRPr lang="en-US" sz="2000"/>
          </a:p>
          <a:p>
            <a:r>
              <a:rPr lang="en-US" sz="2000"/>
              <a:t> plt.show()  </a:t>
            </a:r>
            <a:r>
              <a:rPr lang="en-US"/>
              <a:t> </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descr="IMG_20230507_110913[1]"/>
          <p:cNvPicPr>
            <a:picLocks noChangeAspect="1"/>
          </p:cNvPicPr>
          <p:nvPr>
            <p:ph sz="half" idx="1"/>
          </p:nvPr>
        </p:nvPicPr>
        <p:blipFill>
          <a:blip r:embed="rId1"/>
          <a:stretch>
            <a:fillRect/>
          </a:stretch>
        </p:blipFill>
        <p:spPr>
          <a:xfrm>
            <a:off x="851535" y="1691005"/>
            <a:ext cx="3394710" cy="4267835"/>
          </a:xfrm>
          <a:prstGeom prst="rect">
            <a:avLst/>
          </a:prstGeom>
        </p:spPr>
      </p:pic>
      <p:pic>
        <p:nvPicPr>
          <p:cNvPr id="6" name="Content Placeholder 5" descr="IMG_20230507_110855[1]"/>
          <p:cNvPicPr>
            <a:picLocks noChangeAspect="1"/>
          </p:cNvPicPr>
          <p:nvPr>
            <p:ph sz="half" idx="2"/>
          </p:nvPr>
        </p:nvPicPr>
        <p:blipFill>
          <a:blip r:embed="rId2"/>
          <a:stretch>
            <a:fillRect/>
          </a:stretch>
        </p:blipFill>
        <p:spPr>
          <a:xfrm>
            <a:off x="4349750" y="1691640"/>
            <a:ext cx="3495040" cy="4151630"/>
          </a:xfrm>
          <a:prstGeom prst="rect">
            <a:avLst/>
          </a:prstGeom>
        </p:spPr>
      </p:pic>
      <p:pic>
        <p:nvPicPr>
          <p:cNvPr id="7" name="Picture 6" descr="IMG_20230507_110744[1]"/>
          <p:cNvPicPr>
            <a:picLocks noChangeAspect="1"/>
          </p:cNvPicPr>
          <p:nvPr/>
        </p:nvPicPr>
        <p:blipFill>
          <a:blip r:embed="rId3"/>
          <a:stretch>
            <a:fillRect/>
          </a:stretch>
        </p:blipFill>
        <p:spPr>
          <a:xfrm>
            <a:off x="7875270" y="1691005"/>
            <a:ext cx="3456940" cy="4152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p:txBody>
          <a:bodyPr>
            <a:normAutofit fontScale="70000"/>
          </a:bodyPr>
          <a:p>
            <a:r>
              <a:rPr lang="en-US"/>
              <a:t># plot the countplot of the variable 'target'</a:t>
            </a:r>
            <a:endParaRPr lang="en-US"/>
          </a:p>
          <a:p>
            <a:r>
              <a:rPr lang="en-US"/>
              <a:t>sns.countplot(data_target.Drug)</a:t>
            </a:r>
            <a:endParaRPr lang="en-US"/>
          </a:p>
          <a:p>
            <a:r>
              <a:rPr lang="en-US"/>
              <a:t># add plot and axes labels</a:t>
            </a:r>
            <a:endParaRPr lang="en-US"/>
          </a:p>
          <a:p>
            <a:r>
              <a:rPr lang="en-US"/>
              <a:t># set text size using 'fontsize'</a:t>
            </a:r>
            <a:endParaRPr lang="en-US"/>
          </a:p>
          <a:p>
            <a:r>
              <a:rPr lang="en-US"/>
              <a:t>plt.title('Count Plot for Target Variable', fontsize = 15)</a:t>
            </a:r>
            <a:endParaRPr lang="en-US"/>
          </a:p>
          <a:p>
            <a:r>
              <a:rPr lang="en-US"/>
              <a:t>plt.xlabel('Drug Type', fontsize = 15)</a:t>
            </a:r>
            <a:endParaRPr lang="en-US"/>
          </a:p>
          <a:p>
            <a:r>
              <a:rPr lang="en-US"/>
              <a:t>plt.ylabel('Count', fontsize = 15)</a:t>
            </a:r>
            <a:endParaRPr lang="en-US"/>
          </a:p>
          <a:p>
            <a:endParaRPr lang="en-US"/>
          </a:p>
          <a:p>
            <a:r>
              <a:rPr lang="en-US"/>
              <a:t># to show the plot</a:t>
            </a:r>
            <a:endParaRPr lang="en-US"/>
          </a:p>
          <a:p>
            <a:r>
              <a:rPr lang="en-US"/>
              <a:t>plt.show()</a:t>
            </a:r>
            <a:endParaRPr lang="en-US"/>
          </a:p>
        </p:txBody>
      </p:sp>
      <p:pic>
        <p:nvPicPr>
          <p:cNvPr id="5" name="Content Placeholder 4" descr="IMG_20230507_111101[1]"/>
          <p:cNvPicPr>
            <a:picLocks noChangeAspect="1"/>
          </p:cNvPicPr>
          <p:nvPr>
            <p:ph sz="half" idx="2"/>
          </p:nvPr>
        </p:nvPicPr>
        <p:blipFill>
          <a:blip r:embed="rId1"/>
          <a:stretch>
            <a:fillRect/>
          </a:stretch>
        </p:blipFill>
        <p:spPr>
          <a:xfrm>
            <a:off x="6172200" y="1974215"/>
            <a:ext cx="5181600" cy="40538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a:xfrm>
            <a:off x="838200" y="1349375"/>
            <a:ext cx="5181600" cy="5057775"/>
          </a:xfrm>
        </p:spPr>
        <p:txBody>
          <a:bodyPr>
            <a:normAutofit/>
          </a:bodyPr>
          <a:p>
            <a:endParaRPr lang="en-US"/>
          </a:p>
          <a:p>
            <a:r>
              <a:rPr lang="en-US" sz="2000"/>
              <a:t>#Gender Distribution Based on the Drug Type.</a:t>
            </a:r>
            <a:endParaRPr lang="en-US" sz="2000"/>
          </a:p>
          <a:p>
            <a:r>
              <a:rPr lang="en-US" sz="2000"/>
              <a:t>pd.crosstab(data.Sex,data.Drug).plot(kind="bar",figsize=(12,5),color=['#003f5c','#ffa600','#58508d','#bc5090','#ff6361'])</a:t>
            </a:r>
            <a:endParaRPr lang="en-US" sz="2000"/>
          </a:p>
          <a:p>
            <a:r>
              <a:rPr lang="en-US" sz="2000"/>
              <a:t>plt.title('Gender distribution based on Drug Type')</a:t>
            </a:r>
            <a:endParaRPr lang="en-US" sz="2000"/>
          </a:p>
          <a:p>
            <a:r>
              <a:rPr lang="en-US" sz="2000"/>
              <a:t>plt.xlabel('Gender')</a:t>
            </a:r>
            <a:endParaRPr lang="en-US" sz="2000"/>
          </a:p>
          <a:p>
            <a:r>
              <a:rPr lang="en-US" sz="2000"/>
              <a:t>plt.xticks(rotation=0)</a:t>
            </a:r>
            <a:endParaRPr lang="en-US" sz="2000"/>
          </a:p>
          <a:p>
            <a:r>
              <a:rPr lang="en-US" sz="2000"/>
              <a:t>plt.ylabel('Frequency')</a:t>
            </a:r>
            <a:endParaRPr lang="en-US" sz="2000"/>
          </a:p>
          <a:p>
            <a:r>
              <a:rPr lang="en-US" sz="2000"/>
              <a:t>plt.show()</a:t>
            </a:r>
            <a:endParaRPr lang="en-US" sz="2000"/>
          </a:p>
        </p:txBody>
      </p:sp>
      <p:pic>
        <p:nvPicPr>
          <p:cNvPr id="5" name="Content Placeholder 4" descr="IMG_20230507_111132[1]"/>
          <p:cNvPicPr>
            <a:picLocks noChangeAspect="1"/>
          </p:cNvPicPr>
          <p:nvPr>
            <p:ph sz="half" idx="2"/>
          </p:nvPr>
        </p:nvPicPr>
        <p:blipFill>
          <a:blip r:embed="rId1"/>
          <a:stretch>
            <a:fillRect/>
          </a:stretch>
        </p:blipFill>
        <p:spPr>
          <a:xfrm>
            <a:off x="6172200" y="1690370"/>
            <a:ext cx="5181600" cy="4622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10833</Words>
  <Application>WPS Presentation</Application>
  <PresentationFormat>Widescreen</PresentationFormat>
  <Paragraphs>302</Paragraphs>
  <Slides>21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Classification</dc:title>
  <dc:creator/>
  <cp:lastModifiedBy>umade</cp:lastModifiedBy>
  <cp:revision>2</cp:revision>
  <dcterms:created xsi:type="dcterms:W3CDTF">2023-05-07T08:06:55Z</dcterms:created>
  <dcterms:modified xsi:type="dcterms:W3CDTF">2023-05-07T08:10:18Z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4EEBC8C991EF437083818DCD2AB48950</vt:lpwstr>
  </property>
  <property fmtid="{D5CDD505-2E9C-101B-9397-08002B2CF9AE}" pid="3" name="KSOProductBuildVer">
    <vt:lpwstr>1033-11.2.0.11537</vt:lpwstr>
  </property>
</Properties>
</file>